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2" r:id="rId2"/>
    <p:sldId id="413" r:id="rId3"/>
    <p:sldId id="414" r:id="rId4"/>
    <p:sldId id="407" r:id="rId5"/>
    <p:sldId id="408" r:id="rId6"/>
    <p:sldId id="409" r:id="rId7"/>
    <p:sldId id="410" r:id="rId8"/>
    <p:sldId id="411" r:id="rId9"/>
    <p:sldId id="412" r:id="rId10"/>
    <p:sldId id="405" r:id="rId11"/>
    <p:sldId id="406" r:id="rId12"/>
    <p:sldId id="415" r:id="rId13"/>
    <p:sldId id="329" r:id="rId14"/>
    <p:sldId id="31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F0000"/>
    <a:srgbClr val="5A5A5A"/>
    <a:srgbClr val="0A0A0A"/>
    <a:srgbClr val="B00000"/>
    <a:srgbClr val="9A0000"/>
    <a:srgbClr val="C80000"/>
    <a:srgbClr val="600000"/>
    <a:srgbClr val="B8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1" autoAdjust="0"/>
  </p:normalViewPr>
  <p:slideViewPr>
    <p:cSldViewPr>
      <p:cViewPr>
        <p:scale>
          <a:sx n="66" d="100"/>
          <a:sy n="66" d="100"/>
        </p:scale>
        <p:origin x="-150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8346013743254"/>
          <c:y val="2.1415694244511924E-2"/>
          <c:w val="0.64627301309337659"/>
          <c:h val="0.59279243298252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cat>
            <c:strRef>
              <c:f>Arkusz1!$A$2:$A$8</c:f>
              <c:strCache>
                <c:ptCount val="7"/>
                <c:pt idx="0">
                  <c:v>PiS</c:v>
                </c:pt>
                <c:pt idx="1">
                  <c:v>po</c:v>
                </c:pt>
                <c:pt idx="2">
                  <c:v>kukiz</c:v>
                </c:pt>
                <c:pt idx="3">
                  <c:v>PSL</c:v>
                </c:pt>
                <c:pt idx="4">
                  <c:v>nowo</c:v>
                </c:pt>
                <c:pt idx="5">
                  <c:v>sld</c:v>
                </c:pt>
                <c:pt idx="6">
                  <c:v>korwin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0.3</c:v>
                </c:pt>
                <c:pt idx="1">
                  <c:v>0.27</c:v>
                </c:pt>
                <c:pt idx="2">
                  <c:v>0.2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7"/>
        <c:overlap val="66"/>
        <c:axId val="35166080"/>
        <c:axId val="35167616"/>
      </c:barChart>
      <c:catAx>
        <c:axId val="351660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5167616"/>
        <c:crosses val="autoZero"/>
        <c:auto val="1"/>
        <c:lblAlgn val="ctr"/>
        <c:lblOffset val="100"/>
        <c:noMultiLvlLbl val="0"/>
      </c:catAx>
      <c:valAx>
        <c:axId val="3516761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3516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0"/>
          <c:w val="0.9680978362241096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0.08</c:v>
                </c:pt>
                <c:pt idx="1">
                  <c:v>0.15428571428571428</c:v>
                </c:pt>
                <c:pt idx="2">
                  <c:v>0.58285714285714285</c:v>
                </c:pt>
                <c:pt idx="3">
                  <c:v>0.13714285714285715</c:v>
                </c:pt>
                <c:pt idx="4">
                  <c:v>4.5714285714285714E-2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010624"/>
        <c:axId val="36016512"/>
      </c:barChart>
      <c:catAx>
        <c:axId val="360106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6016512"/>
        <c:crosses val="autoZero"/>
        <c:auto val="1"/>
        <c:lblAlgn val="ctr"/>
        <c:lblOffset val="100"/>
        <c:noMultiLvlLbl val="0"/>
      </c:catAx>
      <c:valAx>
        <c:axId val="3601651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0106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5.6586195722618277E-2"/>
          <c:w val="0.96809783622410961"/>
          <c:h val="0.5123942806221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0.28043912175648705</c:v>
                </c:pt>
                <c:pt idx="1">
                  <c:v>0.36327345309381237</c:v>
                </c:pt>
                <c:pt idx="2">
                  <c:v>0.20858283433133731</c:v>
                </c:pt>
                <c:pt idx="3">
                  <c:v>5.6886227544910177E-2</c:v>
                </c:pt>
                <c:pt idx="4">
                  <c:v>9.0818363273453093E-2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038912"/>
        <c:axId val="36040704"/>
      </c:barChart>
      <c:catAx>
        <c:axId val="360389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6040704"/>
        <c:crosses val="autoZero"/>
        <c:auto val="1"/>
        <c:lblAlgn val="ctr"/>
        <c:lblOffset val="100"/>
        <c:noMultiLvlLbl val="0"/>
      </c:catAx>
      <c:valAx>
        <c:axId val="36040704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038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0"/>
          <c:w val="0.9680978362241096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0.30265210608424337</c:v>
                </c:pt>
                <c:pt idx="1">
                  <c:v>0.31825273010920435</c:v>
                </c:pt>
                <c:pt idx="2">
                  <c:v>0.26521060842433697</c:v>
                </c:pt>
                <c:pt idx="3">
                  <c:v>4.9921996879875197E-2</c:v>
                </c:pt>
                <c:pt idx="4">
                  <c:v>6.3962558502340089E-2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089856"/>
        <c:axId val="36091392"/>
      </c:barChart>
      <c:catAx>
        <c:axId val="36089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6091392"/>
        <c:crosses val="autoZero"/>
        <c:auto val="1"/>
        <c:lblAlgn val="ctr"/>
        <c:lblOffset val="100"/>
        <c:noMultiLvlLbl val="0"/>
      </c:catAx>
      <c:valAx>
        <c:axId val="3609139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0898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918178872326637"/>
          <c:w val="0.96809783622410961"/>
          <c:h val="0.52928021710952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0.45238095238095238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1.1904761904761904E-2</c:v>
                </c:pt>
                <c:pt idx="4">
                  <c:v>0.10714285714285714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101504"/>
        <c:axId val="36107392"/>
      </c:barChart>
      <c:catAx>
        <c:axId val="36101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 rot="1380000"/>
          <a:lstStyle/>
          <a:p>
            <a:pPr>
              <a:defRPr sz="1200"/>
            </a:pPr>
            <a:endParaRPr lang="pl-PL"/>
          </a:p>
        </c:txPr>
        <c:crossAx val="36107392"/>
        <c:crosses val="autoZero"/>
        <c:auto val="1"/>
        <c:lblAlgn val="ctr"/>
        <c:lblOffset val="100"/>
        <c:noMultiLvlLbl val="0"/>
      </c:catAx>
      <c:valAx>
        <c:axId val="3610739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1015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8584896462752"/>
          <c:y val="3.0865197666882695E-2"/>
          <c:w val="0.96809783622410961"/>
          <c:h val="0.53811527867790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0.48230088495575218</c:v>
                </c:pt>
                <c:pt idx="1">
                  <c:v>0.40707964601769914</c:v>
                </c:pt>
                <c:pt idx="2">
                  <c:v>4.4247787610619468E-2</c:v>
                </c:pt>
                <c:pt idx="3">
                  <c:v>2.6548672566371681E-2</c:v>
                </c:pt>
                <c:pt idx="4">
                  <c:v>3.9823008849557522E-2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160640"/>
        <c:axId val="36162176"/>
      </c:barChart>
      <c:catAx>
        <c:axId val="361606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6162176"/>
        <c:crosses val="autoZero"/>
        <c:auto val="1"/>
        <c:lblAlgn val="ctr"/>
        <c:lblOffset val="100"/>
        <c:noMultiLvlLbl val="0"/>
      </c:catAx>
      <c:valAx>
        <c:axId val="3616217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1606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8.7451393389500975E-2"/>
          <c:w val="0.96809783622410961"/>
          <c:h val="0.48152908295528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5.7803468208092484E-2</c:v>
                </c:pt>
                <c:pt idx="1">
                  <c:v>0.10404624277456648</c:v>
                </c:pt>
                <c:pt idx="2">
                  <c:v>0.5722543352601156</c:v>
                </c:pt>
                <c:pt idx="3">
                  <c:v>0.20231213872832371</c:v>
                </c:pt>
                <c:pt idx="4">
                  <c:v>6.358381502890173E-2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174464"/>
        <c:axId val="36258176"/>
      </c:barChart>
      <c:catAx>
        <c:axId val="36174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6258176"/>
        <c:crosses val="autoZero"/>
        <c:auto val="1"/>
        <c:lblAlgn val="ctr"/>
        <c:lblOffset val="100"/>
        <c:noMultiLvlLbl val="0"/>
      </c:catAx>
      <c:valAx>
        <c:axId val="3625817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1744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0"/>
          <c:w val="0.9680978362241096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0.29499999999999998</c:v>
                </c:pt>
                <c:pt idx="1">
                  <c:v>0.26200000000000001</c:v>
                </c:pt>
                <c:pt idx="2">
                  <c:v>0.23499999999999999</c:v>
                </c:pt>
                <c:pt idx="3">
                  <c:v>9.1999999999999998E-2</c:v>
                </c:pt>
                <c:pt idx="4">
                  <c:v>0.11600000000000002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6304768"/>
        <c:axId val="36306304"/>
      </c:barChart>
      <c:catAx>
        <c:axId val="36304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6306304"/>
        <c:crosses val="autoZero"/>
        <c:auto val="1"/>
        <c:lblAlgn val="ctr"/>
        <c:lblOffset val="100"/>
        <c:noMultiLvlLbl val="0"/>
      </c:catAx>
      <c:valAx>
        <c:axId val="36306304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63047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0"/>
          <c:w val="0.9680978362241096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0.29953198127925118</c:v>
                </c:pt>
                <c:pt idx="1">
                  <c:v>0.28081123244929795</c:v>
                </c:pt>
                <c:pt idx="2">
                  <c:v>0.28705148205928238</c:v>
                </c:pt>
                <c:pt idx="3">
                  <c:v>6.8642745709828396E-2</c:v>
                </c:pt>
                <c:pt idx="4">
                  <c:v>6.3962558502340089E-2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7625216"/>
        <c:axId val="37635200"/>
      </c:barChart>
      <c:catAx>
        <c:axId val="376252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7635200"/>
        <c:crosses val="autoZero"/>
        <c:auto val="1"/>
        <c:lblAlgn val="ctr"/>
        <c:lblOffset val="100"/>
        <c:noMultiLvlLbl val="0"/>
      </c:catAx>
      <c:valAx>
        <c:axId val="37635200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76252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144045952"/>
        <c:axId val="144299136"/>
      </c:barChart>
      <c:catAx>
        <c:axId val="1440459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144299136"/>
        <c:crosses val="autoZero"/>
        <c:auto val="1"/>
        <c:lblAlgn val="ctr"/>
        <c:lblOffset val="100"/>
        <c:noMultiLvlLbl val="0"/>
      </c:catAx>
      <c:valAx>
        <c:axId val="144299136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44045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0.33</c:v>
                </c:pt>
                <c:pt idx="1">
                  <c:v>0.66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144506240"/>
        <c:axId val="144973184"/>
      </c:barChart>
      <c:catAx>
        <c:axId val="144506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144973184"/>
        <c:crosses val="autoZero"/>
        <c:auto val="1"/>
        <c:lblAlgn val="ctr"/>
        <c:lblOffset val="100"/>
        <c:noMultiLvlLbl val="0"/>
      </c:catAx>
      <c:valAx>
        <c:axId val="144973184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4450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8346013743254"/>
          <c:y val="4.6263679407301771E-2"/>
          <c:w val="0.64627301309337659"/>
          <c:h val="0.56794442584532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cat>
            <c:strRef>
              <c:f>Arkusz1!$A$2:$A$8</c:f>
              <c:strCache>
                <c:ptCount val="7"/>
                <c:pt idx="0">
                  <c:v>PiS</c:v>
                </c:pt>
                <c:pt idx="1">
                  <c:v>po</c:v>
                </c:pt>
                <c:pt idx="2">
                  <c:v>kukiz</c:v>
                </c:pt>
                <c:pt idx="3">
                  <c:v>PSL</c:v>
                </c:pt>
                <c:pt idx="4">
                  <c:v>sld</c:v>
                </c:pt>
                <c:pt idx="5">
                  <c:v>nowo</c:v>
                </c:pt>
                <c:pt idx="6">
                  <c:v>korwin</c:v>
                </c:pt>
              </c:strCache>
            </c:strRef>
          </c:cat>
          <c:val>
            <c:numRef>
              <c:f>Arkusz1!$B$2:$B$8</c:f>
              <c:numCache>
                <c:formatCode>###0%</c:formatCode>
                <c:ptCount val="7"/>
                <c:pt idx="0">
                  <c:v>0.37909516380655228</c:v>
                </c:pt>
                <c:pt idx="1">
                  <c:v>0.25429017160686429</c:v>
                </c:pt>
                <c:pt idx="2">
                  <c:v>0.1669266770670827</c:v>
                </c:pt>
                <c:pt idx="3">
                  <c:v>6.0842433697347896E-2</c:v>
                </c:pt>
                <c:pt idx="4">
                  <c:v>5.4602184087363496E-2</c:v>
                </c:pt>
                <c:pt idx="5">
                  <c:v>4.8361934477379097E-2</c:v>
                </c:pt>
                <c:pt idx="6">
                  <c:v>3.5881435257410298E-2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7"/>
        <c:overlap val="66"/>
        <c:axId val="100394880"/>
        <c:axId val="107689472"/>
      </c:barChart>
      <c:catAx>
        <c:axId val="1003948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7689472"/>
        <c:crosses val="autoZero"/>
        <c:auto val="1"/>
        <c:lblAlgn val="ctr"/>
        <c:lblOffset val="100"/>
        <c:noMultiLvlLbl val="0"/>
      </c:catAx>
      <c:valAx>
        <c:axId val="10768947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0039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9382766994143425E-3"/>
          <c:w val="0.93567291810454001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145377152"/>
        <c:axId val="145715968"/>
      </c:barChart>
      <c:catAx>
        <c:axId val="145377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145715968"/>
        <c:crosses val="autoZero"/>
        <c:auto val="1"/>
        <c:lblAlgn val="ctr"/>
        <c:lblOffset val="100"/>
        <c:noMultiLvlLbl val="0"/>
      </c:catAx>
      <c:valAx>
        <c:axId val="145715968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45377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0.36663336663336665</c:v>
                </c:pt>
                <c:pt idx="1">
                  <c:v>0.63336663336663335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146028416"/>
        <c:axId val="146593664"/>
      </c:barChart>
      <c:catAx>
        <c:axId val="1460284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146593664"/>
        <c:crosses val="autoZero"/>
        <c:auto val="1"/>
        <c:lblAlgn val="ctr"/>
        <c:lblOffset val="100"/>
        <c:noMultiLvlLbl val="0"/>
      </c:catAx>
      <c:valAx>
        <c:axId val="146593664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4602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0.36973478939157567</c:v>
                </c:pt>
                <c:pt idx="1">
                  <c:v>0.63026521060842433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130007424"/>
        <c:axId val="130010112"/>
      </c:barChart>
      <c:catAx>
        <c:axId val="130007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130010112"/>
        <c:crosses val="autoZero"/>
        <c:auto val="1"/>
        <c:lblAlgn val="ctr"/>
        <c:lblOffset val="100"/>
        <c:noMultiLvlLbl val="0"/>
      </c:catAx>
      <c:valAx>
        <c:axId val="130010112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13000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0.40588235294117647</c:v>
                </c:pt>
                <c:pt idx="1">
                  <c:v>0.59411764705882353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42144128"/>
        <c:axId val="42146048"/>
      </c:barChart>
      <c:catAx>
        <c:axId val="42144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42146048"/>
        <c:crosses val="autoZero"/>
        <c:auto val="1"/>
        <c:lblAlgn val="ctr"/>
        <c:lblOffset val="100"/>
        <c:noMultiLvlLbl val="0"/>
      </c:catAx>
      <c:valAx>
        <c:axId val="42146048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42144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0.45189504373177841</c:v>
                </c:pt>
                <c:pt idx="1">
                  <c:v>0.54810495626822153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42328064"/>
        <c:axId val="42329984"/>
      </c:barChart>
      <c:catAx>
        <c:axId val="423280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42329984"/>
        <c:crosses val="autoZero"/>
        <c:auto val="1"/>
        <c:lblAlgn val="ctr"/>
        <c:lblOffset val="100"/>
        <c:noMultiLvlLbl val="0"/>
      </c:catAx>
      <c:valAx>
        <c:axId val="42329984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42328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Arkusz1!$B$1:$C$1</c:f>
              <c:strCache>
                <c:ptCount val="2"/>
                <c:pt idx="0">
                  <c:v>umowa o dzieło, na rękę ok. 2560 zł, nie mam ubezpieczenia ZUS</c:v>
                </c:pt>
                <c:pt idx="1">
                  <c:v>umowa o pracę, na rękę ok. 1800 zł, mam  ubezpieczenie ZUS</c:v>
                </c:pt>
              </c:strCache>
            </c:strRef>
          </c:cat>
          <c:val>
            <c:numRef>
              <c:f>Arkusz1!$B$2:$C$2</c:f>
              <c:numCache>
                <c:formatCode>###0%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41938304"/>
        <c:axId val="41941632"/>
      </c:barChart>
      <c:catAx>
        <c:axId val="41938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41941632"/>
        <c:crosses val="autoZero"/>
        <c:auto val="1"/>
        <c:lblAlgn val="ctr"/>
        <c:lblOffset val="100"/>
        <c:noMultiLvlLbl val="0"/>
      </c:catAx>
      <c:valAx>
        <c:axId val="41941632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41938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4566766973247"/>
          <c:y val="4.627243916087493E-2"/>
          <c:w val="0.46847616141281689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1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94357123602613E-2"/>
          <c:y val="0.15941096634908433"/>
          <c:w val="0.8796978608770307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 </c:v>
                </c:pt>
                <c:pt idx="4">
                  <c:v>trudno powiedzieć 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0.51101321585903081</c:v>
                </c:pt>
                <c:pt idx="1">
                  <c:v>0.22026431718061673</c:v>
                </c:pt>
                <c:pt idx="2">
                  <c:v>0.14537444933920704</c:v>
                </c:pt>
                <c:pt idx="3">
                  <c:v>1.7621145374449341E-2</c:v>
                </c:pt>
                <c:pt idx="4">
                  <c:v>0.10572687224669604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35626368"/>
        <c:axId val="35628160"/>
      </c:barChart>
      <c:catAx>
        <c:axId val="35626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35628160"/>
        <c:crosses val="autoZero"/>
        <c:auto val="1"/>
        <c:lblAlgn val="ctr"/>
        <c:lblOffset val="100"/>
        <c:noMultiLvlLbl val="0"/>
      </c:catAx>
      <c:valAx>
        <c:axId val="35628160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562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91957860822473303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 </c:v>
                </c:pt>
                <c:pt idx="4">
                  <c:v>trudno powiedzieć 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5.7142857142857141E-2</c:v>
                </c:pt>
                <c:pt idx="1">
                  <c:v>5.1428571428571421E-2</c:v>
                </c:pt>
                <c:pt idx="2">
                  <c:v>0.57714285714285718</c:v>
                </c:pt>
                <c:pt idx="3">
                  <c:v>0.28000000000000003</c:v>
                </c:pt>
                <c:pt idx="4">
                  <c:v>3.4285714285714287E-2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35742848"/>
        <c:axId val="35744384"/>
      </c:barChart>
      <c:catAx>
        <c:axId val="357428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35744384"/>
        <c:crosses val="autoZero"/>
        <c:auto val="1"/>
        <c:lblAlgn val="ctr"/>
        <c:lblOffset val="100"/>
        <c:noMultiLvlLbl val="0"/>
      </c:catAx>
      <c:valAx>
        <c:axId val="35744384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5742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 </c:v>
                </c:pt>
                <c:pt idx="4">
                  <c:v>trudno powiedzieć 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0.29268292682926828</c:v>
                </c:pt>
                <c:pt idx="1">
                  <c:v>0.34146341463414637</c:v>
                </c:pt>
                <c:pt idx="2">
                  <c:v>0.18292682926829268</c:v>
                </c:pt>
                <c:pt idx="3">
                  <c:v>0</c:v>
                </c:pt>
                <c:pt idx="4">
                  <c:v>0.18292682926829268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axId val="35756672"/>
        <c:axId val="35762560"/>
      </c:barChart>
      <c:catAx>
        <c:axId val="35756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35762560"/>
        <c:crosses val="autoZero"/>
        <c:auto val="1"/>
        <c:lblAlgn val="ctr"/>
        <c:lblOffset val="100"/>
        <c:noMultiLvlLbl val="0"/>
      </c:catAx>
      <c:valAx>
        <c:axId val="35762560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5756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87941862596084E-2"/>
          <c:y val="0.16431006122776481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 </c:v>
                </c:pt>
                <c:pt idx="4">
                  <c:v>trudno powiedzieć 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0.26500000000000001</c:v>
                </c:pt>
                <c:pt idx="1">
                  <c:v>0.19900000000000001</c:v>
                </c:pt>
                <c:pt idx="2">
                  <c:v>0.29099999999999998</c:v>
                </c:pt>
                <c:pt idx="3">
                  <c:v>8.8000000000000009E-2</c:v>
                </c:pt>
                <c:pt idx="4">
                  <c:v>0.157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35859072"/>
        <c:axId val="35864960"/>
      </c:barChart>
      <c:catAx>
        <c:axId val="358590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35864960"/>
        <c:crosses val="autoZero"/>
        <c:auto val="1"/>
        <c:lblAlgn val="ctr"/>
        <c:lblOffset val="100"/>
        <c:noMultiLvlLbl val="0"/>
      </c:catAx>
      <c:valAx>
        <c:axId val="35864960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5859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93011774692139E-2"/>
          <c:y val="0.15941096634908433"/>
          <c:w val="0.86403806212889922"/>
          <c:h val="0.6369703871287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negatywnie</c:v>
                </c:pt>
                <c:pt idx="1">
                  <c:v>raczej negatywnie</c:v>
                </c:pt>
                <c:pt idx="2">
                  <c:v>raczej pozytywnie</c:v>
                </c:pt>
                <c:pt idx="3">
                  <c:v>zdecydowanie pozytywnie </c:v>
                </c:pt>
                <c:pt idx="4">
                  <c:v>trudno powiedzieć 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0.2839313572542902</c:v>
                </c:pt>
                <c:pt idx="1">
                  <c:v>0.18408736349453977</c:v>
                </c:pt>
                <c:pt idx="2">
                  <c:v>0.32605304212168484</c:v>
                </c:pt>
                <c:pt idx="3">
                  <c:v>0.11076443057722309</c:v>
                </c:pt>
                <c:pt idx="4">
                  <c:v>9.5163806552262087E-2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axId val="35877248"/>
        <c:axId val="35878784"/>
      </c:barChart>
      <c:catAx>
        <c:axId val="358772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 rot="0" anchor="t" anchorCtr="0"/>
          <a:lstStyle/>
          <a:p>
            <a:pPr>
              <a:defRPr sz="1100"/>
            </a:pPr>
            <a:endParaRPr lang="pl-PL"/>
          </a:p>
        </c:txPr>
        <c:crossAx val="35878784"/>
        <c:crosses val="autoZero"/>
        <c:auto val="1"/>
        <c:lblAlgn val="ctr"/>
        <c:lblOffset val="100"/>
        <c:noMultiLvlLbl val="0"/>
      </c:catAx>
      <c:valAx>
        <c:axId val="35878784"/>
        <c:scaling>
          <c:orientation val="minMax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5877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6857990835484E-2"/>
          <c:y val="0.11831659105638367"/>
          <c:w val="0.96809783622410961"/>
          <c:h val="0.45066388528839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0.46341463414634149</c:v>
                </c:pt>
                <c:pt idx="1">
                  <c:v>0.36585365853658536</c:v>
                </c:pt>
                <c:pt idx="2">
                  <c:v>9.7560975609756101E-2</c:v>
                </c:pt>
                <c:pt idx="3">
                  <c:v>0</c:v>
                </c:pt>
                <c:pt idx="4">
                  <c:v>7.3170731707317069E-2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5941760"/>
        <c:axId val="35947648"/>
      </c:barChart>
      <c:catAx>
        <c:axId val="359417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 rot="1200000"/>
          <a:lstStyle/>
          <a:p>
            <a:pPr>
              <a:defRPr sz="1200"/>
            </a:pPr>
            <a:endParaRPr lang="pl-PL"/>
          </a:p>
        </c:txPr>
        <c:crossAx val="35947648"/>
        <c:crosses val="autoZero"/>
        <c:auto val="1"/>
        <c:lblAlgn val="ctr"/>
        <c:lblOffset val="100"/>
        <c:noMultiLvlLbl val="0"/>
      </c:catAx>
      <c:valAx>
        <c:axId val="3594764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59417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8584896462752"/>
          <c:y val="0.10517917728350619"/>
          <c:w val="0.96809783622410961"/>
          <c:h val="0.52762506245876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Arkusz1!$B$1:$F$1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raczej tak</c:v>
                </c:pt>
                <c:pt idx="3">
                  <c:v>zdecydowanie tak</c:v>
                </c:pt>
                <c:pt idx="4">
                  <c:v>trudno powiedzieć</c:v>
                </c:pt>
              </c:strCache>
            </c:strRef>
          </c:cat>
          <c:val>
            <c:numRef>
              <c:f>Arkusz1!$B$2:$F$2</c:f>
              <c:numCache>
                <c:formatCode>###0%</c:formatCode>
                <c:ptCount val="5"/>
                <c:pt idx="0">
                  <c:v>0.44690265486725667</c:v>
                </c:pt>
                <c:pt idx="1">
                  <c:v>0.40707964601769914</c:v>
                </c:pt>
                <c:pt idx="2">
                  <c:v>4.8672566371681415E-2</c:v>
                </c:pt>
                <c:pt idx="3">
                  <c:v>2.2123893805309734E-2</c:v>
                </c:pt>
                <c:pt idx="4">
                  <c:v>7.5221238938053103E-2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1"/>
        <c:overlap val="8"/>
        <c:axId val="35964032"/>
        <c:axId val="35965568"/>
      </c:barChart>
      <c:catAx>
        <c:axId val="359640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  <a:prstDash val="sysDot"/>
          </a:ln>
        </c:spPr>
        <c:txPr>
          <a:bodyPr/>
          <a:lstStyle/>
          <a:p>
            <a:pPr>
              <a:defRPr sz="1200"/>
            </a:pPr>
            <a:endParaRPr lang="pl-PL"/>
          </a:p>
        </c:txPr>
        <c:crossAx val="35965568"/>
        <c:crosses val="autoZero"/>
        <c:auto val="1"/>
        <c:lblAlgn val="ctr"/>
        <c:lblOffset val="100"/>
        <c:noMultiLvlLbl val="0"/>
      </c:catAx>
      <c:valAx>
        <c:axId val="3596556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3596403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7EB6-142F-4048-987A-744C305A680C}" type="datetimeFigureOut">
              <a:rPr lang="pl-PL" smtClean="0"/>
              <a:pPr/>
              <a:t>2015-07-07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CD57-0AAB-41B5-B36D-CBE220A88F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51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A5A0E017-70C0-45A6-B03B-AA455A60C255}" type="slidenum">
              <a:rPr lang="en-GB" altLang="pl-PL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GB" altLang="pl-PL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GB" altLang="pl-PL" sz="2000" smtClean="0"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mpopa\Desktop\Ariadna\Leyouty 2015 K. Masala\layout prezentacja 7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F94C8-234D-4C8B-B850-1120BADCA1E0}" type="datetimeFigureOut">
              <a:rPr lang="pl-PL" smtClean="0"/>
              <a:pPr/>
              <a:t>2015-07-07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652A45-9208-4A27-AA2E-7D5BFCEC22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0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20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9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1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2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mpopa\Desktop\Tajniki - new\Raport_sl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" y="-1"/>
            <a:ext cx="93176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olny kształt 6"/>
          <p:cNvSpPr/>
          <p:nvPr/>
        </p:nvSpPr>
        <p:spPr>
          <a:xfrm>
            <a:off x="456998" y="4016795"/>
            <a:ext cx="8003434" cy="9143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>
                <a:solidFill>
                  <a:srgbClr val="FFFFFF"/>
                </a:solidFill>
              </a:defRPr>
            </a:pPr>
            <a:r>
              <a:rPr lang="pl-PL" sz="4000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Mangal" pitchFamily="2"/>
              </a:rPr>
              <a:t>Wiarygodność obietnic</a:t>
            </a:r>
            <a:endParaRPr lang="pl-PL" sz="4000" dirty="0" smtClean="0">
              <a:solidFill>
                <a:srgbClr val="FFFFFF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algn="r" hangingPunct="0">
              <a:buNone/>
              <a:defRPr>
                <a:solidFill>
                  <a:srgbClr val="FFFFFF"/>
                </a:solidFill>
              </a:defRPr>
            </a:pPr>
            <a:r>
              <a:rPr lang="pl-PL" sz="1500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Mangal" pitchFamily="2"/>
              </a:rPr>
              <a:t>29 czerwca – 2 lipca 2015 roku</a:t>
            </a:r>
            <a:endParaRPr lang="pl-PL" sz="4000" dirty="0" smtClean="0">
              <a:solidFill>
                <a:srgbClr val="FFFFFF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algn="r" hangingPunct="0">
              <a:lnSpc>
                <a:spcPts val="4354"/>
              </a:lnSpc>
              <a:buNone/>
              <a:defRPr>
                <a:solidFill>
                  <a:srgbClr val="FFFFFF"/>
                </a:solidFill>
              </a:defRPr>
            </a:pPr>
            <a:endParaRPr lang="pl-PL" sz="4000" dirty="0">
              <a:solidFill>
                <a:srgbClr val="FFFFFF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algn="r" hangingPunct="0">
              <a:lnSpc>
                <a:spcPts val="4354"/>
              </a:lnSpc>
              <a:buNone/>
              <a:defRPr>
                <a:solidFill>
                  <a:srgbClr val="FFFFFF"/>
                </a:solidFill>
              </a:defRPr>
            </a:pPr>
            <a:endParaRPr lang="pl-PL" sz="4000" dirty="0">
              <a:solidFill>
                <a:srgbClr val="FFFFFF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22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281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/>
              <a:t>Preferencje rodzaju umowy o pracę</a:t>
            </a:r>
            <a:endParaRPr lang="pl-PL" sz="1400" b="1" dirty="0"/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1634648794"/>
              </p:ext>
            </p:extLst>
          </p:nvPr>
        </p:nvGraphicFramePr>
        <p:xfrm>
          <a:off x="0" y="1729574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3" descr="C:\Users\Aleksander\Downloads\log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9" y="1673313"/>
            <a:ext cx="619576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leksander\Desktop\11118995_644372712330875_551546298623807019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18" y="4221088"/>
            <a:ext cx="545976" cy="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4452107" y="778140"/>
            <a:ext cx="455682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Wyobraź sobie, że Twój pracodawca ma kwotę 3 000 zł, którą może wydać na utworzenie dla Ciebie stanowiska pracy i na zatrudnienie Ciebie... Którą formę zatrudnienia w takiej sytuacji byś wybrał?</a:t>
            </a: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221589" y="764523"/>
            <a:ext cx="3090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wyborcy danej partii]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7" name="Picture 2" descr="C:\Users\Aleksander\Desktop\platforma-obywatelska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3" y="1673313"/>
            <a:ext cx="1103783" cy="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587030282"/>
              </p:ext>
            </p:extLst>
          </p:nvPr>
        </p:nvGraphicFramePr>
        <p:xfrm>
          <a:off x="4607497" y="1734233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3269312683"/>
              </p:ext>
            </p:extLst>
          </p:nvPr>
        </p:nvGraphicFramePr>
        <p:xfrm>
          <a:off x="2599905" y="4335016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20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281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Preferencje rodzaju umowy o pracę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3483" y="756775"/>
            <a:ext cx="26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wszyscy badani]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122969" y="3645024"/>
            <a:ext cx="324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zamierzający głosować]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468177" y="878233"/>
            <a:ext cx="455682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Wyobraź sobie, że Twój pracodawca ma kwotę 3 000 zł, którą może wydać na utworzenie dla Ciebie stanowiska pracy i na zatrudnienie Ciebie... Którą formę zatrudnienia w takiej sytuacji byś wybrał?</a:t>
            </a:r>
            <a:endParaRPr lang="pl-PL" sz="1200" dirty="0"/>
          </a:p>
        </p:txBody>
      </p:sp>
      <p:sp>
        <p:nvSpPr>
          <p:cNvPr id="17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2048804940"/>
              </p:ext>
            </p:extLst>
          </p:nvPr>
        </p:nvGraphicFramePr>
        <p:xfrm>
          <a:off x="0" y="1192251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2805315136"/>
              </p:ext>
            </p:extLst>
          </p:nvPr>
        </p:nvGraphicFramePr>
        <p:xfrm>
          <a:off x="4464368" y="4149080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49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281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Preferencje rodzaju umowy o pracę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5925" y="3212976"/>
            <a:ext cx="242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</a:t>
            </a: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wiek: 18-34]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468177" y="3699529"/>
            <a:ext cx="242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</a:t>
            </a: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wiek: 35-54]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468177" y="878233"/>
            <a:ext cx="455682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/>
              <a:t>Wyobraź sobie, że Twój pracodawca ma kwotę 3 000 zł, którą może wydać na utworzenie dla Ciebie stanowiska pracy i na zatrudnienie Ciebie... Którą formę zatrudnienia w takiej sytuacji byś wybrał?</a:t>
            </a:r>
            <a:endParaRPr lang="pl-PL" sz="1200" dirty="0"/>
          </a:p>
        </p:txBody>
      </p:sp>
      <p:sp>
        <p:nvSpPr>
          <p:cNvPr id="17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212593559"/>
              </p:ext>
            </p:extLst>
          </p:nvPr>
        </p:nvGraphicFramePr>
        <p:xfrm>
          <a:off x="-68326" y="1203471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3280256495"/>
              </p:ext>
            </p:extLst>
          </p:nvPr>
        </p:nvGraphicFramePr>
        <p:xfrm>
          <a:off x="4494558" y="1700808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rostokąt 14"/>
          <p:cNvSpPr/>
          <p:nvPr/>
        </p:nvSpPr>
        <p:spPr>
          <a:xfrm>
            <a:off x="2006518" y="5911727"/>
            <a:ext cx="2226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</a:t>
            </a: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wiek 55+]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8" name="Wykres 17"/>
          <p:cNvGraphicFramePr/>
          <p:nvPr>
            <p:extLst>
              <p:ext uri="{D42A27DB-BD31-4B8C-83A1-F6EECF244321}">
                <p14:modId xmlns:p14="http://schemas.microsoft.com/office/powerpoint/2010/main" val="2403026791"/>
              </p:ext>
            </p:extLst>
          </p:nvPr>
        </p:nvGraphicFramePr>
        <p:xfrm>
          <a:off x="1964838" y="3895503"/>
          <a:ext cx="453650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4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885312011"/>
              </p:ext>
            </p:extLst>
          </p:nvPr>
        </p:nvGraphicFramePr>
        <p:xfrm>
          <a:off x="827584" y="980728"/>
          <a:ext cx="7446194" cy="437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251520" y="22812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BC0000"/>
                </a:solidFill>
              </a:rPr>
              <a:t>Nota </a:t>
            </a:r>
            <a:r>
              <a:rPr lang="pl-PL" sz="2800" b="1" dirty="0" smtClean="0">
                <a:solidFill>
                  <a:srgbClr val="BC0000"/>
                </a:solidFill>
              </a:rPr>
              <a:t>metodologiczna</a:t>
            </a:r>
            <a:endParaRPr lang="pl-PL" sz="2800" b="1" dirty="0">
              <a:solidFill>
                <a:srgbClr val="B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485461" y="1988840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dirty="0"/>
              <a:t>Raport prezentuje wyniki badania przeprowadzonego w dniach </a:t>
            </a:r>
            <a:r>
              <a:rPr lang="pl-PL" dirty="0" smtClean="0"/>
              <a:t>29 czerwca – </a:t>
            </a:r>
            <a:r>
              <a:rPr lang="pl-PL" dirty="0"/>
              <a:t>2</a:t>
            </a:r>
            <a:r>
              <a:rPr lang="pl-PL" dirty="0" smtClean="0"/>
              <a:t> lipca 2015 </a:t>
            </a:r>
            <a:r>
              <a:rPr lang="pl-PL" dirty="0"/>
              <a:t>roku metodą CAWI na ogólnopolskiej próbie Polaków liczącej </a:t>
            </a:r>
            <a:r>
              <a:rPr lang="pl-PL" dirty="0" smtClean="0"/>
              <a:t>N=1003 </a:t>
            </a:r>
            <a:r>
              <a:rPr lang="pl-PL" dirty="0"/>
              <a:t>osób dobranych z panelu Ariadna. Próba losowo-kwotowa. Kwoty dobrane wg reprezentacji w populacji Polaków w wieku 18 lat i więcej dla płci, wieku, wykształcenia i wielkości miejscowości </a:t>
            </a:r>
            <a:r>
              <a:rPr lang="pl-PL" dirty="0" smtClean="0"/>
              <a:t>.</a:t>
            </a:r>
          </a:p>
          <a:p>
            <a:pPr algn="just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71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0" y="0"/>
            <a:ext cx="9142560" cy="6859439"/>
            <a:chOff x="0" y="0"/>
            <a:chExt cx="6349" cy="4764"/>
          </a:xfrm>
        </p:grpSpPr>
        <p:pic>
          <p:nvPicPr>
            <p:cNvPr id="1946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49" cy="4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2" name="Freeform 3"/>
            <p:cNvSpPr>
              <a:spLocks noChangeArrowheads="1"/>
            </p:cNvSpPr>
            <p:nvPr/>
          </p:nvSpPr>
          <p:spPr bwMode="auto">
            <a:xfrm>
              <a:off x="2245" y="2358"/>
              <a:ext cx="1927" cy="90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0 h 21600"/>
                <a:gd name="T4" fmla="*/ 15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pic>
          <p:nvPicPr>
            <p:cNvPr id="1946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1973"/>
              <a:ext cx="1871" cy="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6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2154"/>
              <a:ext cx="1799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440" cy="68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4292641" y="5903380"/>
            <a:ext cx="4570560" cy="6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0" tIns="40815" rIns="81630" bIns="40815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pl-PL" altLang="pl-PL" sz="1200" dirty="0">
                <a:solidFill>
                  <a:srgbClr val="FFFFFF"/>
                </a:solidFill>
                <a:latin typeface="Calibri" charset="0"/>
              </a:rPr>
              <a:t>dr </a:t>
            </a:r>
            <a:r>
              <a:rPr lang="en-GB" altLang="pl-PL" sz="1200" dirty="0">
                <a:solidFill>
                  <a:srgbClr val="FFFFFF"/>
                </a:solidFill>
                <a:latin typeface="Calibri" charset="0"/>
              </a:rPr>
              <a:t>Tomasz Baran</a:t>
            </a:r>
          </a:p>
          <a:p>
            <a:pPr algn="r" eaLnBrk="1" hangingPunct="1">
              <a:lnSpc>
                <a:spcPct val="100000"/>
              </a:lnSpc>
            </a:pPr>
            <a:r>
              <a:rPr lang="en-GB" altLang="pl-PL" sz="1200" u="sng" dirty="0">
                <a:solidFill>
                  <a:srgbClr val="FFFFFF"/>
                </a:solidFill>
                <a:latin typeface="Calibri" charset="0"/>
              </a:rPr>
              <a:t>tomasz.baran@panelariadna.pl</a:t>
            </a:r>
          </a:p>
          <a:p>
            <a:pPr algn="r" eaLnBrk="1" hangingPunct="1">
              <a:lnSpc>
                <a:spcPct val="100000"/>
              </a:lnSpc>
            </a:pPr>
            <a:r>
              <a:rPr lang="en-GB" altLang="pl-PL" sz="1200" dirty="0">
                <a:solidFill>
                  <a:srgbClr val="FFFFFF"/>
                </a:solidFill>
                <a:latin typeface="Calibri" charset="0"/>
              </a:rPr>
              <a:t>tel. 729 018 018</a:t>
            </a:r>
          </a:p>
        </p:txBody>
      </p:sp>
      <p:pic>
        <p:nvPicPr>
          <p:cNvPr id="9" name="Picture 2" descr="C:\Users\gampopa\Desktop\PKJPA\pkjp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8570"/>
            <a:ext cx="1680989" cy="6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5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231"/>
            <a:ext cx="1191717" cy="46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8383" y="806962"/>
            <a:ext cx="8231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pl-PL" sz="1400" dirty="0">
                <a:solidFill>
                  <a:prstClr val="black"/>
                </a:solidFill>
              </a:rPr>
              <a:t>Do której partii politycznej najbardziej pasuje to stwierdzenie? </a:t>
            </a:r>
            <a:r>
              <a:rPr lang="pl-PL" sz="1400" dirty="0" smtClean="0">
                <a:solidFill>
                  <a:prstClr val="black"/>
                </a:solidFill>
              </a:rPr>
              <a:t> -  Wiarygodna </a:t>
            </a:r>
            <a:r>
              <a:rPr lang="pl-PL" sz="1400" dirty="0">
                <a:solidFill>
                  <a:prstClr val="black"/>
                </a:solidFill>
              </a:rPr>
              <a:t>w realizacji obietnic wyborczych</a:t>
            </a:r>
            <a:endParaRPr lang="pl-PL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Wykres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28999"/>
              </p:ext>
            </p:extLst>
          </p:nvPr>
        </p:nvGraphicFramePr>
        <p:xfrm>
          <a:off x="0" y="1979191"/>
          <a:ext cx="11009765" cy="432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:\Users\Aleksander\Desktop\untitled-1_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74" y="4788743"/>
            <a:ext cx="464344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leksander\Desktop\1423526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53" y="4827184"/>
            <a:ext cx="640727" cy="5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eksander\Desktop\1dce7ba33bd0c88292a2d501bc331d74f10b56d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72" y="4842190"/>
            <a:ext cx="642317" cy="4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leksander\Desktop\11169794_471531439668449_4427086213493893164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92033"/>
            <a:ext cx="835355" cy="8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leksander\Desktop\logo_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86258"/>
            <a:ext cx="456060" cy="4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leksander\Desktop\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22" y="4886258"/>
            <a:ext cx="332607" cy="33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leksander\Desktop\11118995_644372712330875_5515462986238070198_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65" y="4901653"/>
            <a:ext cx="401960" cy="4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6444735" y="6063543"/>
            <a:ext cx="26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wszyscy badani]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231"/>
            <a:ext cx="1191717" cy="46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98383" y="806962"/>
            <a:ext cx="8231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85725" algn="l"/>
              </a:tabLst>
              <a:defRPr/>
            </a:pPr>
            <a:r>
              <a:rPr lang="pl-PL" sz="1400" dirty="0">
                <a:solidFill>
                  <a:prstClr val="black"/>
                </a:solidFill>
              </a:rPr>
              <a:t>Do której partii politycznej najbardziej pasuje to stwierdzenie? </a:t>
            </a:r>
            <a:r>
              <a:rPr lang="pl-PL" sz="1400" dirty="0" smtClean="0">
                <a:solidFill>
                  <a:prstClr val="black"/>
                </a:solidFill>
              </a:rPr>
              <a:t> -  Wiarygodna </a:t>
            </a:r>
            <a:r>
              <a:rPr lang="pl-PL" sz="1400" dirty="0">
                <a:solidFill>
                  <a:prstClr val="black"/>
                </a:solidFill>
              </a:rPr>
              <a:t>w realizacji obietnic wyborczych</a:t>
            </a:r>
            <a:endParaRPr lang="pl-PL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Wykres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794008"/>
              </p:ext>
            </p:extLst>
          </p:nvPr>
        </p:nvGraphicFramePr>
        <p:xfrm>
          <a:off x="0" y="1700809"/>
          <a:ext cx="11009765" cy="459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:\Users\Aleksander\Desktop\untitled-1_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74" y="4788743"/>
            <a:ext cx="464344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leksander\Desktop\1423526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07" y="4827184"/>
            <a:ext cx="640727" cy="5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eksander\Desktop\1dce7ba33bd0c88292a2d501bc331d74f10b56d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72" y="4842190"/>
            <a:ext cx="642317" cy="4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leksander\Desktop\11169794_471531439668449_4427086213493893164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38" y="4692033"/>
            <a:ext cx="835355" cy="8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leksander\Desktop\logo_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86258"/>
            <a:ext cx="456060" cy="4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leksander\Desktop\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22" y="4886258"/>
            <a:ext cx="332607" cy="33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leksander\Desktop\11118995_644372712330875_5515462986238070198_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65" y="4901653"/>
            <a:ext cx="401960" cy="4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5841362" y="6068863"/>
            <a:ext cx="324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zamierzający głosować]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464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/>
              <a:t>Jak ogólnie oceniasz bieżące działania Premier Ewy Kopacz? </a:t>
            </a: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505418595"/>
              </p:ext>
            </p:extLst>
          </p:nvPr>
        </p:nvGraphicFramePr>
        <p:xfrm>
          <a:off x="-190291" y="1105292"/>
          <a:ext cx="485907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3" descr="C:\Users\Aleksander\Downloads\log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46" y="1264893"/>
            <a:ext cx="619576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leksander\Desktop\platforma-obywatelsk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45" y="1176201"/>
            <a:ext cx="1103783" cy="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leksander\Desktop\11118995_644372712330875_5515462986238070198_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45282"/>
            <a:ext cx="545976" cy="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775205320"/>
              </p:ext>
            </p:extLst>
          </p:nvPr>
        </p:nvGraphicFramePr>
        <p:xfrm>
          <a:off x="4665081" y="1264893"/>
          <a:ext cx="4343847" cy="235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961380589"/>
              </p:ext>
            </p:extLst>
          </p:nvPr>
        </p:nvGraphicFramePr>
        <p:xfrm>
          <a:off x="2096160" y="4327656"/>
          <a:ext cx="5285080" cy="214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20379" y="734885"/>
            <a:ext cx="3090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wyborcy danej partii]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464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/>
              <a:t>Jak ogólnie oceniasz bieżące działania Premier Ewy Kopacz?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07504" y="3270221"/>
            <a:ext cx="26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wszyscy badani]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283968" y="6073550"/>
            <a:ext cx="324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zamierzający głosować]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2973287285"/>
              </p:ext>
            </p:extLst>
          </p:nvPr>
        </p:nvGraphicFramePr>
        <p:xfrm>
          <a:off x="-20014" y="608154"/>
          <a:ext cx="509085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181313960"/>
              </p:ext>
            </p:extLst>
          </p:nvPr>
        </p:nvGraphicFramePr>
        <p:xfrm>
          <a:off x="4131008" y="3441440"/>
          <a:ext cx="50129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74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b="1" dirty="0"/>
              <a:t>Niedawno Premier Ewa Kopacz zapowiedziała obniżenie podatków, </a:t>
            </a:r>
            <a:r>
              <a:rPr lang="pl-PL" sz="1200" b="1" dirty="0" smtClean="0"/>
              <a:t> szczególnie </a:t>
            </a:r>
            <a:r>
              <a:rPr lang="pl-PL" sz="1200" b="1" dirty="0"/>
              <a:t>tych osobistych</a:t>
            </a:r>
            <a:r>
              <a:rPr lang="pl-PL" sz="1200" b="1" dirty="0" smtClean="0"/>
              <a:t>.</a:t>
            </a:r>
          </a:p>
          <a:p>
            <a:pPr>
              <a:defRPr/>
            </a:pPr>
            <a:r>
              <a:rPr lang="pl-PL" sz="1200" dirty="0" smtClean="0"/>
              <a:t>Czy </a:t>
            </a:r>
            <a:r>
              <a:rPr lang="pl-PL" sz="1200" dirty="0"/>
              <a:t>Ty osobiście wierzysz zapowiedzi Premier Ewy Kopacz, że obniży podatki?</a:t>
            </a:r>
          </a:p>
        </p:txBody>
      </p:sp>
      <p:pic>
        <p:nvPicPr>
          <p:cNvPr id="7" name="Picture 3" descr="C:\Users\Aleksander\Downloads\log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75872"/>
            <a:ext cx="619576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eksander\Desktop\platforma-obywatelsk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87180"/>
            <a:ext cx="1103783" cy="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leksander\Desktop\11118995_644372712330875_551546298623807019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44" y="4221088"/>
            <a:ext cx="545976" cy="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616503207"/>
              </p:ext>
            </p:extLst>
          </p:nvPr>
        </p:nvGraphicFramePr>
        <p:xfrm>
          <a:off x="2843774" y="4307193"/>
          <a:ext cx="4464496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2094878740"/>
              </p:ext>
            </p:extLst>
          </p:nvPr>
        </p:nvGraphicFramePr>
        <p:xfrm>
          <a:off x="161503" y="1375872"/>
          <a:ext cx="3618409" cy="289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132740881"/>
              </p:ext>
            </p:extLst>
          </p:nvPr>
        </p:nvGraphicFramePr>
        <p:xfrm>
          <a:off x="4896036" y="1772816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rostokąt 12"/>
          <p:cNvSpPr/>
          <p:nvPr/>
        </p:nvSpPr>
        <p:spPr>
          <a:xfrm>
            <a:off x="246186" y="911839"/>
            <a:ext cx="3090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wyborcy danej partii]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627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b="1" dirty="0"/>
              <a:t>Niedawno Premier Ewa Kopacz zapowiedziała obniżenie podatków, </a:t>
            </a:r>
            <a:r>
              <a:rPr lang="pl-PL" sz="1200" b="1" dirty="0" smtClean="0"/>
              <a:t>szczególnie </a:t>
            </a:r>
            <a:r>
              <a:rPr lang="pl-PL" sz="1200" b="1" dirty="0"/>
              <a:t>tych osobistych.</a:t>
            </a:r>
          </a:p>
          <a:p>
            <a:pPr>
              <a:defRPr/>
            </a:pPr>
            <a:r>
              <a:rPr lang="pl-PL" sz="1200" dirty="0" smtClean="0"/>
              <a:t>Czy </a:t>
            </a:r>
            <a:r>
              <a:rPr lang="pl-PL" sz="1200" dirty="0"/>
              <a:t>Ty osobiście wierzysz zapowiedzi Premier Ewy Kopacz, że obniży podatki?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2688610018"/>
              </p:ext>
            </p:extLst>
          </p:nvPr>
        </p:nvGraphicFramePr>
        <p:xfrm>
          <a:off x="107504" y="1710289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2061204190"/>
              </p:ext>
            </p:extLst>
          </p:nvPr>
        </p:nvGraphicFramePr>
        <p:xfrm>
          <a:off x="5281972" y="3212976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rostokąt 16"/>
          <p:cNvSpPr/>
          <p:nvPr/>
        </p:nvSpPr>
        <p:spPr>
          <a:xfrm>
            <a:off x="246186" y="1332186"/>
            <a:ext cx="26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wszyscy badani]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761986" y="2636912"/>
            <a:ext cx="324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zamierzający głosować]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0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6711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b="1" dirty="0"/>
              <a:t>Niedawno Premier Ewa Kopacz zapowiedziała ograniczenie tzw. „umów śmieciowych” </a:t>
            </a:r>
            <a:endParaRPr lang="pl-PL" sz="1200" b="1" dirty="0" smtClean="0"/>
          </a:p>
          <a:p>
            <a:pPr>
              <a:defRPr/>
            </a:pPr>
            <a:r>
              <a:rPr lang="pl-PL" sz="1200" b="1" dirty="0" smtClean="0"/>
              <a:t>czyli </a:t>
            </a:r>
            <a:r>
              <a:rPr lang="pl-PL" sz="1200" b="1" dirty="0"/>
              <a:t>zatrudnianie na umowy zlecenie i umowy dzieło. </a:t>
            </a:r>
            <a:endParaRPr lang="pl-PL" sz="1200" b="1" dirty="0" smtClean="0"/>
          </a:p>
          <a:p>
            <a:pPr>
              <a:defRPr/>
            </a:pPr>
            <a:r>
              <a:rPr lang="pl-PL" sz="1200" dirty="0" smtClean="0"/>
              <a:t>Czy </a:t>
            </a:r>
            <a:r>
              <a:rPr lang="pl-PL" sz="1200" dirty="0"/>
              <a:t>Ty osobiście wierzysz zapowiedzi Premier Ewy Kopacz, że ograniczy stosowanie umów śmieciowych? </a:t>
            </a:r>
          </a:p>
        </p:txBody>
      </p:sp>
      <p:pic>
        <p:nvPicPr>
          <p:cNvPr id="7" name="Picture 3" descr="C:\Users\Aleksander\Downloads\log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7" y="1884774"/>
            <a:ext cx="619576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eksander\Desktop\platforma-obywatelsk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12" y="1513173"/>
            <a:ext cx="1103783" cy="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leksander\Desktop\11118995_644372712330875_551546298623807019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25" y="4221088"/>
            <a:ext cx="545976" cy="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631127236"/>
              </p:ext>
            </p:extLst>
          </p:nvPr>
        </p:nvGraphicFramePr>
        <p:xfrm>
          <a:off x="2922888" y="4077072"/>
          <a:ext cx="3672408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1608633646"/>
              </p:ext>
            </p:extLst>
          </p:nvPr>
        </p:nvGraphicFramePr>
        <p:xfrm>
          <a:off x="467544" y="1627769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45401335"/>
              </p:ext>
            </p:extLst>
          </p:nvPr>
        </p:nvGraphicFramePr>
        <p:xfrm>
          <a:off x="5193251" y="1772816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rostokąt 12"/>
          <p:cNvSpPr/>
          <p:nvPr/>
        </p:nvSpPr>
        <p:spPr>
          <a:xfrm>
            <a:off x="231243" y="1054287"/>
            <a:ext cx="3090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wyborcy danej partii]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55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46186" y="427108"/>
            <a:ext cx="6711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200" b="1" dirty="0"/>
              <a:t>Niedawno Premier Ewa Kopacz zapowiedziała ograniczenie tzw. „umów śmieciowych” </a:t>
            </a:r>
          </a:p>
          <a:p>
            <a:pPr>
              <a:defRPr/>
            </a:pPr>
            <a:r>
              <a:rPr lang="pl-PL" sz="1200" b="1" dirty="0"/>
              <a:t>czyli zatrudnianie na umowy zlecenie i umowy dzieło. </a:t>
            </a:r>
            <a:endParaRPr lang="pl-PL" sz="1200" b="1" dirty="0" smtClean="0"/>
          </a:p>
          <a:p>
            <a:pPr>
              <a:defRPr/>
            </a:pPr>
            <a:r>
              <a:rPr lang="pl-PL" sz="1200" dirty="0" smtClean="0"/>
              <a:t>Czy </a:t>
            </a:r>
            <a:r>
              <a:rPr lang="pl-PL" sz="1200" dirty="0"/>
              <a:t>Ty osobiście wierzysz zapowiedzi Premier Ewy Kopacz, że ograniczy stosowanie umów śmieciowych? 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4127300111"/>
              </p:ext>
            </p:extLst>
          </p:nvPr>
        </p:nvGraphicFramePr>
        <p:xfrm>
          <a:off x="467544" y="1577373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4070173906"/>
              </p:ext>
            </p:extLst>
          </p:nvPr>
        </p:nvGraphicFramePr>
        <p:xfrm>
          <a:off x="4860032" y="2708920"/>
          <a:ext cx="3528392" cy="24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rostokąt 16"/>
          <p:cNvSpPr/>
          <p:nvPr/>
        </p:nvSpPr>
        <p:spPr>
          <a:xfrm>
            <a:off x="246186" y="1206624"/>
            <a:ext cx="26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wszyscy badani]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220072" y="2049668"/>
            <a:ext cx="324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chemeClr val="bg2">
                    <a:lumMod val="90000"/>
                  </a:schemeClr>
                </a:solidFill>
              </a:rPr>
              <a:t>[odpowiadający: zamierzający głosować] </a:t>
            </a:r>
            <a:endParaRPr lang="pl-PL" sz="1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pole tekstowe 4"/>
          <p:cNvSpPr txBox="1"/>
          <p:nvPr/>
        </p:nvSpPr>
        <p:spPr>
          <a:xfrm>
            <a:off x="2096160" y="6381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800" dirty="0">
                <a:solidFill>
                  <a:schemeClr val="bg1"/>
                </a:solidFill>
              </a:rPr>
              <a:t>Pomiar został przeprowadzony w dniach </a:t>
            </a:r>
            <a:r>
              <a:rPr lang="pl-PL" sz="800" dirty="0" smtClean="0">
                <a:solidFill>
                  <a:schemeClr val="bg1"/>
                </a:solidFill>
              </a:rPr>
              <a:t>29 czerwca –  2 lipca 2015 </a:t>
            </a:r>
            <a:r>
              <a:rPr lang="pl-PL" sz="800" dirty="0">
                <a:solidFill>
                  <a:schemeClr val="bg1"/>
                </a:solidFill>
              </a:rPr>
              <a:t>roku metodą CAWI na ogólnopolskiej próbie Polaków liczącej </a:t>
            </a:r>
            <a:r>
              <a:rPr lang="pl-PL" sz="800" dirty="0" smtClean="0">
                <a:solidFill>
                  <a:schemeClr val="bg1"/>
                </a:solidFill>
              </a:rPr>
              <a:t>N=1003 </a:t>
            </a:r>
            <a:r>
              <a:rPr lang="pl-PL" sz="800" dirty="0">
                <a:solidFill>
                  <a:schemeClr val="bg1"/>
                </a:solidFill>
              </a:rPr>
              <a:t>osób dobranych z panelu Ariadna. Próba losowo-kwotowa. Kwoty dobrane wg reprezentacji w populacji Polaków w wieku 18 lat i więcej dla płci, wieku, wykształcenia i wielkości miejscowości zamieszkania.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5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D20000">
                <a:shade val="30000"/>
                <a:satMod val="115000"/>
              </a:srgbClr>
            </a:gs>
            <a:gs pos="50000">
              <a:srgbClr val="D20000">
                <a:shade val="67500"/>
                <a:satMod val="115000"/>
              </a:srgbClr>
            </a:gs>
            <a:gs pos="100000">
              <a:srgbClr val="D2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9525" algn="ctr">
          <a:noFill/>
          <a:round/>
          <a:headEnd/>
          <a:tailEnd/>
        </a:ln>
      </a:spPr>
      <a:bodyPr anchor="ctr"/>
      <a:lstStyle>
        <a:defPPr>
          <a:lnSpc>
            <a:spcPct val="95000"/>
          </a:lnSpc>
          <a:defRPr kumimoji="1" sz="1400" b="1">
            <a:solidFill>
              <a:srgbClr val="003366"/>
            </a:solidFill>
            <a:effectLst>
              <a:outerShdw blurRad="38100" dist="38100" dir="2700000" algn="tl">
                <a:srgbClr val="000000"/>
              </a:outerShdw>
            </a:effectLst>
            <a:cs typeface="Arial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8355</TotalTime>
  <Words>1055</Words>
  <Application>Microsoft Office PowerPoint</Application>
  <PresentationFormat>Pokaz na ekranie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tb</dc:creator>
  <cp:lastModifiedBy>Aleksander</cp:lastModifiedBy>
  <cp:revision>304</cp:revision>
  <dcterms:created xsi:type="dcterms:W3CDTF">2013-01-23T12:37:54Z</dcterms:created>
  <dcterms:modified xsi:type="dcterms:W3CDTF">2015-07-07T11:10:52Z</dcterms:modified>
</cp:coreProperties>
</file>